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2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DB7D4-6956-49F8-8CC3-D2A6B4138180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E86F-3399-4658-B64D-90384C7498E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7405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1E0DD-AF40-49C9-BDB4-5CFB81653DE6}" type="slidenum">
              <a:rPr lang="en-ZA" smtClean="0">
                <a:solidFill>
                  <a:prstClr val="black"/>
                </a:solidFill>
              </a:rPr>
              <a:pPr/>
              <a:t>4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5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915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084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3896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197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07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74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915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294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194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4256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8519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F24BF-6E47-43C5-BCE9-092E8C9181DA}" type="datetimeFigureOut">
              <a:rPr lang="en-ZA" smtClean="0"/>
              <a:t>2013/04/26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0409-A904-4090-935A-5913DCCA3B9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846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696" y="2463031"/>
            <a:ext cx="5489948" cy="2055381"/>
          </a:xfrm>
        </p:spPr>
        <p:txBody>
          <a:bodyPr>
            <a:normAutofit/>
          </a:bodyPr>
          <a:lstStyle/>
          <a:p>
            <a:r>
              <a:rPr lang="en-ZA" dirty="0" smtClean="0"/>
              <a:t>Threats to honeybees &amp; what we can do</a:t>
            </a:r>
            <a:br>
              <a:rPr lang="en-ZA" dirty="0" smtClean="0"/>
            </a:br>
            <a:r>
              <a:rPr lang="en-ZA" sz="1300" dirty="0" smtClean="0"/>
              <a:t>(draft slides for educators to edit as needed)</a:t>
            </a:r>
            <a:endParaRPr lang="en-ZA" sz="1300" dirty="0"/>
          </a:p>
        </p:txBody>
      </p:sp>
      <p:pic>
        <p:nvPicPr>
          <p:cNvPr id="1026" name="Picture 2" descr="http://www.centralohiobeekeepers.org/cobaprojects/beeyard/yr2010/AmericanFoulBrood/pic08_09-06-10_DSC_03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9" y="4005064"/>
            <a:ext cx="2857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c/c9/Varroa_on_larv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668" y="4370045"/>
            <a:ext cx="2857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19672" y="6167045"/>
            <a:ext cx="1638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ZA" i="1" dirty="0" err="1" smtClean="0"/>
              <a:t>Varroa</a:t>
            </a:r>
            <a:r>
              <a:rPr lang="en-ZA" dirty="0" smtClean="0"/>
              <a:t> mite on honeybee larva</a:t>
            </a:r>
            <a:endParaRPr lang="en-ZA" dirty="0"/>
          </a:p>
        </p:txBody>
      </p:sp>
      <p:pic>
        <p:nvPicPr>
          <p:cNvPr id="1030" name="Picture 6" descr="http://www.sciencephoto.com/image/181315/350wm/E7760085-Farmer_spraying_pesticide_in_an_orchard-SP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9" y="908720"/>
            <a:ext cx="1998951" cy="291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36512" y="5877272"/>
            <a:ext cx="2261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American Foulbrood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221888" y="212512"/>
            <a:ext cx="1207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Chemical misuse</a:t>
            </a:r>
            <a:endParaRPr lang="en-ZA" dirty="0"/>
          </a:p>
        </p:txBody>
      </p:sp>
      <p:pic>
        <p:nvPicPr>
          <p:cNvPr id="1032" name="Picture 8" descr="http://gf2.statico.be/wp-content/uploads/2012/03/colony-collapse-disorder-cc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372" y="-25648"/>
            <a:ext cx="5273924" cy="2521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beyondpesticides.org/dailynewsblog/wp-content/uploads/2012/12/dead-bee-fad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48"/>
          <a:stretch/>
        </p:blipFill>
        <p:spPr bwMode="auto">
          <a:xfrm>
            <a:off x="7082807" y="2204864"/>
            <a:ext cx="2051720" cy="195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6804248" y="5081587"/>
            <a:ext cx="2088232" cy="1299741"/>
          </a:xfrm>
        </p:spPr>
        <p:txBody>
          <a:bodyPr>
            <a:normAutofit fontScale="40000" lnSpcReduction="20000"/>
          </a:bodyPr>
          <a:lstStyle/>
          <a:p>
            <a:r>
              <a:rPr lang="en-ZA" dirty="0"/>
              <a:t>Materials produced for the Global Pollination Project &amp; Honeybee Forage Project South Africa, implemented by the South African National Biodiversity Institute</a:t>
            </a:r>
            <a:r>
              <a:rPr lang="en-ZA" dirty="0" smtClean="0"/>
              <a:t>.</a:t>
            </a:r>
            <a:endParaRPr lang="en-ZA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6528" y="6204920"/>
            <a:ext cx="1709928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Stress on honeybee health in SA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184576"/>
          </a:xfrm>
        </p:spPr>
        <p:txBody>
          <a:bodyPr>
            <a:normAutofit fontScale="92500" lnSpcReduction="20000"/>
          </a:bodyPr>
          <a:lstStyle/>
          <a:p>
            <a:r>
              <a:rPr lang="en-ZA" u="sng" dirty="0" smtClean="0"/>
              <a:t>Pests </a:t>
            </a:r>
            <a:r>
              <a:rPr lang="en-ZA" u="sng" dirty="0"/>
              <a:t>and </a:t>
            </a:r>
            <a:r>
              <a:rPr lang="en-ZA" u="sng" dirty="0" smtClean="0"/>
              <a:t>diseases </a:t>
            </a:r>
            <a:r>
              <a:rPr lang="en-ZA" sz="2600" dirty="0" smtClean="0"/>
              <a:t>(American Foulbrood, </a:t>
            </a:r>
            <a:r>
              <a:rPr lang="en-ZA" sz="2600" i="1" dirty="0" err="1"/>
              <a:t>V</a:t>
            </a:r>
            <a:r>
              <a:rPr lang="en-ZA" sz="2600" i="1" dirty="0" err="1" smtClean="0"/>
              <a:t>arroa</a:t>
            </a:r>
            <a:r>
              <a:rPr lang="en-ZA" sz="2600" dirty="0" smtClean="0"/>
              <a:t> mite).</a:t>
            </a:r>
          </a:p>
          <a:p>
            <a:r>
              <a:rPr lang="en-ZA" u="sng" dirty="0" smtClean="0"/>
              <a:t>Chemicals</a:t>
            </a:r>
            <a:r>
              <a:rPr lang="en-ZA" dirty="0" smtClean="0"/>
              <a:t> such as pesticides.</a:t>
            </a:r>
          </a:p>
          <a:p>
            <a:r>
              <a:rPr lang="en-ZA" u="sng" dirty="0" smtClean="0"/>
              <a:t>Global change</a:t>
            </a:r>
            <a:r>
              <a:rPr lang="en-ZA" dirty="0" smtClean="0"/>
              <a:t> factors (e.g. land use change &amp; climate change). </a:t>
            </a:r>
          </a:p>
          <a:p>
            <a:r>
              <a:rPr lang="en-ZA" u="sng" dirty="0" smtClean="0"/>
              <a:t>Over-working</a:t>
            </a:r>
            <a:r>
              <a:rPr lang="en-ZA" dirty="0" smtClean="0"/>
              <a:t> </a:t>
            </a:r>
            <a:r>
              <a:rPr lang="en-ZA" dirty="0"/>
              <a:t>during the pollination season </a:t>
            </a:r>
            <a:r>
              <a:rPr lang="en-ZA" dirty="0" smtClean="0"/>
              <a:t>(being </a:t>
            </a:r>
            <a:r>
              <a:rPr lang="en-ZA" dirty="0"/>
              <a:t>moved large distances in short </a:t>
            </a:r>
            <a:r>
              <a:rPr lang="en-ZA" dirty="0" smtClean="0"/>
              <a:t>timeframes).  </a:t>
            </a:r>
          </a:p>
          <a:p>
            <a:r>
              <a:rPr lang="en-ZA" u="sng" dirty="0" smtClean="0"/>
              <a:t>Scarcity of good forage </a:t>
            </a:r>
            <a:r>
              <a:rPr lang="en-ZA" dirty="0" smtClean="0"/>
              <a:t>resources.</a:t>
            </a:r>
          </a:p>
          <a:p>
            <a:pPr marL="0" indent="0">
              <a:buNone/>
            </a:pPr>
            <a:endParaRPr lang="en-ZA" dirty="0" smtClean="0"/>
          </a:p>
          <a:p>
            <a:pPr marL="0" indent="0" algn="just">
              <a:buNone/>
            </a:pPr>
            <a:r>
              <a:rPr lang="en-ZA" dirty="0" smtClean="0"/>
              <a:t>Many </a:t>
            </a:r>
            <a:r>
              <a:rPr lang="en-ZA" dirty="0"/>
              <a:t>of the stresses that affect honeybees also impact other wild insect pollinators, and therefore any efforts we make at protecting the honeybee </a:t>
            </a:r>
            <a:r>
              <a:rPr lang="en-ZA" dirty="0" smtClean="0"/>
              <a:t>should help </a:t>
            </a:r>
            <a:r>
              <a:rPr lang="en-ZA" dirty="0"/>
              <a:t>protect our wild insect pollinators</a:t>
            </a:r>
            <a:r>
              <a:rPr lang="en-ZA" dirty="0" smtClean="0"/>
              <a:t>.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5940152" y="389593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dirty="0">
                <a:solidFill>
                  <a:srgbClr val="FF0000"/>
                </a:solidFill>
              </a:rPr>
              <a:t>(the focus of SANBI project and therefore the focus of the rest of this </a:t>
            </a:r>
            <a:r>
              <a:rPr lang="en-ZA" sz="1200" dirty="0" smtClean="0">
                <a:solidFill>
                  <a:srgbClr val="FF0000"/>
                </a:solidFill>
              </a:rPr>
              <a:t>PowerPoint)</a:t>
            </a:r>
            <a:endParaRPr lang="en-ZA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11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196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Scarcity of good forage </a:t>
            </a:r>
            <a:r>
              <a:rPr lang="en-ZA" dirty="0"/>
              <a:t>r</a:t>
            </a:r>
            <a:r>
              <a:rPr lang="en-ZA" dirty="0" smtClean="0"/>
              <a:t>esources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157192"/>
          </a:xfrm>
        </p:spPr>
        <p:txBody>
          <a:bodyPr>
            <a:normAutofit/>
          </a:bodyPr>
          <a:lstStyle/>
          <a:p>
            <a:pPr algn="just"/>
            <a:r>
              <a:rPr lang="en-ZA" dirty="0" smtClean="0"/>
              <a:t>Land use changes (such as urbanisation or deforestation) may lead to </a:t>
            </a:r>
            <a:r>
              <a:rPr lang="en-ZA" u="sng" dirty="0" smtClean="0"/>
              <a:t>habitat degradation and destruction.</a:t>
            </a:r>
          </a:p>
          <a:p>
            <a:r>
              <a:rPr lang="en-ZA" dirty="0" smtClean="0"/>
              <a:t>Intensified </a:t>
            </a:r>
            <a:r>
              <a:rPr lang="en-ZA" u="sng" dirty="0" smtClean="0"/>
              <a:t>agriculture and forestry practices </a:t>
            </a:r>
            <a:r>
              <a:rPr lang="en-ZA" dirty="0" smtClean="0"/>
              <a:t>contribute to:</a:t>
            </a:r>
          </a:p>
          <a:p>
            <a:pPr lvl="1"/>
            <a:r>
              <a:rPr lang="en-ZA" dirty="0" smtClean="0"/>
              <a:t>loss of surrounding natural vegetation (</a:t>
            </a:r>
            <a:r>
              <a:rPr lang="en-ZA" dirty="0"/>
              <a:t>monocultures</a:t>
            </a:r>
            <a:r>
              <a:rPr lang="en-ZA" dirty="0" smtClean="0"/>
              <a:t>). </a:t>
            </a:r>
          </a:p>
          <a:p>
            <a:pPr lvl="1"/>
            <a:r>
              <a:rPr lang="en-ZA" dirty="0"/>
              <a:t>p</a:t>
            </a:r>
            <a:r>
              <a:rPr lang="en-ZA" dirty="0" smtClean="0"/>
              <a:t>lanting of nutrient-poor </a:t>
            </a:r>
            <a:r>
              <a:rPr lang="en-ZA" dirty="0"/>
              <a:t>crops </a:t>
            </a:r>
            <a:r>
              <a:rPr lang="en-ZA" dirty="0" smtClean="0"/>
              <a:t>and non-flowering cultivars. </a:t>
            </a:r>
          </a:p>
          <a:p>
            <a:r>
              <a:rPr lang="en-ZA" u="sng" dirty="0" smtClean="0"/>
              <a:t>Removal of good forage resources</a:t>
            </a:r>
            <a:r>
              <a:rPr lang="en-ZA" dirty="0" smtClean="0"/>
              <a:t>, such as some </a:t>
            </a:r>
            <a:r>
              <a:rPr lang="en-ZA" i="1" dirty="0" smtClean="0"/>
              <a:t>Eucalyptus</a:t>
            </a:r>
            <a:r>
              <a:rPr lang="en-ZA" dirty="0" smtClean="0"/>
              <a:t> some indigenous species.</a:t>
            </a:r>
          </a:p>
          <a:p>
            <a:pPr marL="0" indent="0">
              <a:buNone/>
            </a:pP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8525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95275" y="116631"/>
            <a:ext cx="8496300" cy="1221631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Illustration of forage </a:t>
            </a:r>
            <a:r>
              <a:rPr lang="en-US" sz="2800" kern="0" dirty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provision to managed </a:t>
            </a:r>
            <a:r>
              <a:rPr lang="en-US" sz="2800" kern="0" dirty="0" smtClean="0">
                <a:solidFill>
                  <a:srgbClr val="E5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honeybees in the Western Cape as an example of the diversity of forage used during the year</a:t>
            </a:r>
            <a:endParaRPr lang="en-GB" sz="2800" kern="0" dirty="0">
              <a:solidFill>
                <a:srgbClr val="E5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3" name="Picture 2" descr="Weedsc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916113"/>
            <a:ext cx="1447800" cy="1139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Tulbagh 04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16113"/>
            <a:ext cx="1471613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DSCN839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15"/>
          <a:stretch/>
        </p:blipFill>
        <p:spPr bwMode="auto">
          <a:xfrm>
            <a:off x="461549" y="1524987"/>
            <a:ext cx="1370013" cy="1543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Image10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9050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101003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4797424"/>
            <a:ext cx="15240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Canola%20(2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800"/>
            <a:ext cx="17526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3055456"/>
            <a:ext cx="1371600" cy="304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kern="0" dirty="0" smtClean="0">
                <a:solidFill>
                  <a:sysClr val="windowText" lastClr="000000"/>
                </a:solidFill>
              </a:rPr>
              <a:t>eucalyptus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572000" y="2770042"/>
            <a:ext cx="1371600" cy="3048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315200" y="3048000"/>
            <a:ext cx="1371600" cy="304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kern="0" dirty="0" smtClean="0">
                <a:solidFill>
                  <a:sysClr val="windowText" lastClr="000000"/>
                </a:solidFill>
              </a:rPr>
              <a:t>eucalyptus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43424" y="4492625"/>
            <a:ext cx="1400175" cy="30480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943600" y="2770042"/>
            <a:ext cx="13716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pic>
        <p:nvPicPr>
          <p:cNvPr id="14" name="Picture 13" descr="apple orchard cro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28800"/>
            <a:ext cx="1371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Tulbagh 04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9060" y="4492625"/>
            <a:ext cx="1374775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90085"/>
              </p:ext>
            </p:extLst>
          </p:nvPr>
        </p:nvGraphicFramePr>
        <p:xfrm>
          <a:off x="457200" y="3352800"/>
          <a:ext cx="8229600" cy="838200"/>
        </p:xfrm>
        <a:graphic>
          <a:graphicData uri="http://schemas.openxmlformats.org/drawingml/2006/table">
            <a:tbl>
              <a:tblPr/>
              <a:tblGrid>
                <a:gridCol w="1371600"/>
                <a:gridCol w="2743200"/>
                <a:gridCol w="1371600"/>
                <a:gridCol w="1371600"/>
                <a:gridCol w="1371600"/>
              </a:tblGrid>
              <a:tr h="838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Jan-Feb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Apr - June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  Jul-Aug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  Sep-Oct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Tahoma" pitchFamily="34" charset="0"/>
                        </a:rPr>
                        <a:t>  Nov-Dec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B54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6096000" y="2708920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charset="0"/>
              </a:rPr>
              <a:t>apples</a:t>
            </a:r>
          </a:p>
        </p:txBody>
      </p:sp>
      <p:sp>
        <p:nvSpPr>
          <p:cNvPr id="21" name="Rectangle 36"/>
          <p:cNvSpPr>
            <a:spLocks noChangeArrowheads="1"/>
          </p:cNvSpPr>
          <p:nvPr/>
        </p:nvSpPr>
        <p:spPr bwMode="auto">
          <a:xfrm>
            <a:off x="4757738" y="2708920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charset="0"/>
              </a:rPr>
              <a:t>canola</a:t>
            </a:r>
          </a:p>
        </p:txBody>
      </p:sp>
      <p:sp>
        <p:nvSpPr>
          <p:cNvPr id="22" name="Rectangle 37"/>
          <p:cNvSpPr>
            <a:spLocks noChangeArrowheads="1"/>
          </p:cNvSpPr>
          <p:nvPr/>
        </p:nvSpPr>
        <p:spPr bwMode="auto">
          <a:xfrm>
            <a:off x="3505200" y="4876800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kern="0" dirty="0" err="1">
                <a:solidFill>
                  <a:srgbClr val="2B5481"/>
                </a:solidFill>
                <a:latin typeface="Arial" charset="0"/>
              </a:rPr>
              <a:t>fynbos</a:t>
            </a:r>
            <a:endParaRPr lang="en-US" b="1" kern="0" dirty="0">
              <a:solidFill>
                <a:srgbClr val="2B5481"/>
              </a:solidFill>
              <a:latin typeface="Arial" charset="0"/>
            </a:endParaRPr>
          </a:p>
        </p:txBody>
      </p:sp>
      <p:sp>
        <p:nvSpPr>
          <p:cNvPr id="23" name="Rectangle 38"/>
          <p:cNvSpPr>
            <a:spLocks noChangeArrowheads="1"/>
          </p:cNvSpPr>
          <p:nvPr/>
        </p:nvSpPr>
        <p:spPr bwMode="auto">
          <a:xfrm>
            <a:off x="1828800" y="3048000"/>
            <a:ext cx="2743200" cy="304800"/>
          </a:xfrm>
          <a:prstGeom prst="rect">
            <a:avLst/>
          </a:prstGeom>
          <a:solidFill>
            <a:srgbClr val="FFCC99"/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4859338" y="450215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charset="0"/>
              </a:rPr>
              <a:t>citrus</a:t>
            </a:r>
          </a:p>
        </p:txBody>
      </p:sp>
      <p:sp>
        <p:nvSpPr>
          <p:cNvPr id="25" name="Rectangle 40"/>
          <p:cNvSpPr>
            <a:spLocks noChangeArrowheads="1"/>
          </p:cNvSpPr>
          <p:nvPr/>
        </p:nvSpPr>
        <p:spPr bwMode="auto">
          <a:xfrm>
            <a:off x="5943600" y="4187825"/>
            <a:ext cx="1371600" cy="3079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b="1" kern="0" dirty="0">
                <a:solidFill>
                  <a:sysClr val="windowText" lastClr="000000"/>
                </a:solidFill>
              </a:rPr>
              <a:t>pears</a:t>
            </a:r>
          </a:p>
        </p:txBody>
      </p:sp>
      <p:pic>
        <p:nvPicPr>
          <p:cNvPr id="27" name="Picture 42" descr="erica pink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774" y="4472222"/>
            <a:ext cx="1405351" cy="158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43"/>
          <p:cNvSpPr>
            <a:spLocks noChangeArrowheads="1"/>
          </p:cNvSpPr>
          <p:nvPr/>
        </p:nvSpPr>
        <p:spPr bwMode="auto">
          <a:xfrm>
            <a:off x="1838325" y="4187825"/>
            <a:ext cx="4105275" cy="304800"/>
          </a:xfrm>
          <a:prstGeom prst="rect">
            <a:avLst/>
          </a:prstGeom>
          <a:solidFill>
            <a:srgbClr val="800080"/>
          </a:solidFill>
          <a:ln w="9525">
            <a:solidFill>
              <a:srgbClr val="7030A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3359150" y="4214813"/>
            <a:ext cx="99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ial" charset="0"/>
              </a:rPr>
              <a:t>Fynbos</a:t>
            </a:r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2362200" y="2997200"/>
            <a:ext cx="22018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Arial" charset="0"/>
              </a:rPr>
              <a:t>Weeds </a:t>
            </a:r>
            <a:r>
              <a:rPr lang="en-US" sz="1400" b="1" dirty="0" smtClean="0">
                <a:solidFill>
                  <a:prstClr val="black"/>
                </a:solidFill>
                <a:latin typeface="Arial" charset="0"/>
              </a:rPr>
              <a:t>(e.g. </a:t>
            </a:r>
            <a:r>
              <a:rPr lang="en-US" sz="1400" b="1" dirty="0" err="1" smtClean="0">
                <a:solidFill>
                  <a:prstClr val="black"/>
                </a:solidFill>
                <a:latin typeface="Arial" charset="0"/>
              </a:rPr>
              <a:t>ramenas</a:t>
            </a:r>
            <a:r>
              <a:rPr lang="en-US" sz="1400" b="1" dirty="0" smtClean="0">
                <a:solidFill>
                  <a:prstClr val="black"/>
                </a:solidFill>
                <a:latin typeface="Arial" charset="0"/>
              </a:rPr>
              <a:t>)</a:t>
            </a:r>
            <a:endParaRPr lang="en-US" sz="1400" b="1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31" name="Picture 47" descr="polliinator-honeybe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562" y="4495801"/>
            <a:ext cx="1319212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72"/>
          <p:cNvSpPr>
            <a:spLocks noChangeArrowheads="1"/>
          </p:cNvSpPr>
          <p:nvPr/>
        </p:nvSpPr>
        <p:spPr bwMode="auto">
          <a:xfrm>
            <a:off x="971550" y="3644900"/>
            <a:ext cx="1873250" cy="431800"/>
          </a:xfrm>
          <a:prstGeom prst="curvedDownArrow">
            <a:avLst>
              <a:gd name="adj1" fmla="val 86765"/>
              <a:gd name="adj2" fmla="val 173529"/>
              <a:gd name="adj3" fmla="val 33333"/>
            </a:avLst>
          </a:prstGeom>
          <a:solidFill>
            <a:srgbClr val="0099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3" name="AutoShape 75"/>
          <p:cNvSpPr>
            <a:spLocks noChangeArrowheads="1"/>
          </p:cNvSpPr>
          <p:nvPr/>
        </p:nvSpPr>
        <p:spPr bwMode="auto">
          <a:xfrm>
            <a:off x="3995738" y="3644900"/>
            <a:ext cx="1368425" cy="431800"/>
          </a:xfrm>
          <a:prstGeom prst="curvedDownArrow">
            <a:avLst>
              <a:gd name="adj1" fmla="val 63382"/>
              <a:gd name="adj2" fmla="val 126765"/>
              <a:gd name="adj3" fmla="val 33333"/>
            </a:avLst>
          </a:prstGeom>
          <a:solidFill>
            <a:srgbClr val="0099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grpSp>
        <p:nvGrpSpPr>
          <p:cNvPr id="34" name="Group 79"/>
          <p:cNvGrpSpPr>
            <a:grpSpLocks/>
          </p:cNvGrpSpPr>
          <p:nvPr/>
        </p:nvGrpSpPr>
        <p:grpSpPr bwMode="auto">
          <a:xfrm>
            <a:off x="6011865" y="1371600"/>
            <a:ext cx="1455738" cy="5370513"/>
            <a:chOff x="3787" y="754"/>
            <a:chExt cx="917" cy="3383"/>
          </a:xfrm>
        </p:grpSpPr>
        <p:sp>
          <p:nvSpPr>
            <p:cNvPr id="35" name="Line 76"/>
            <p:cNvSpPr>
              <a:spLocks noChangeShapeType="1"/>
            </p:cNvSpPr>
            <p:nvPr/>
          </p:nvSpPr>
          <p:spPr bwMode="auto">
            <a:xfrm>
              <a:off x="4558" y="754"/>
              <a:ext cx="0" cy="33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6" name="Line 77"/>
            <p:cNvSpPr>
              <a:spLocks noChangeShapeType="1"/>
            </p:cNvSpPr>
            <p:nvPr/>
          </p:nvSpPr>
          <p:spPr bwMode="auto">
            <a:xfrm>
              <a:off x="3787" y="754"/>
              <a:ext cx="0" cy="33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7" name="Rectangle 78"/>
            <p:cNvSpPr>
              <a:spLocks noChangeArrowheads="1"/>
            </p:cNvSpPr>
            <p:nvPr/>
          </p:nvSpPr>
          <p:spPr bwMode="auto">
            <a:xfrm>
              <a:off x="3797" y="3730"/>
              <a:ext cx="907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kern="0" dirty="0">
                  <a:solidFill>
                    <a:srgbClr val="000000"/>
                  </a:solidFill>
                  <a:latin typeface="Arial" charset="0"/>
                </a:rPr>
                <a:t>Pollination season</a:t>
              </a:r>
            </a:p>
          </p:txBody>
        </p:sp>
      </p:grpSp>
      <p:sp>
        <p:nvSpPr>
          <p:cNvPr id="38" name="AutoShape 73"/>
          <p:cNvSpPr>
            <a:spLocks noChangeArrowheads="1"/>
          </p:cNvSpPr>
          <p:nvPr/>
        </p:nvSpPr>
        <p:spPr bwMode="auto">
          <a:xfrm>
            <a:off x="6948488" y="3644900"/>
            <a:ext cx="1368425" cy="431800"/>
          </a:xfrm>
          <a:prstGeom prst="curvedDownArrow">
            <a:avLst>
              <a:gd name="adj1" fmla="val 63382"/>
              <a:gd name="adj2" fmla="val 126765"/>
              <a:gd name="adj3" fmla="val 33333"/>
            </a:avLst>
          </a:prstGeom>
          <a:solidFill>
            <a:srgbClr val="0099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39" name="AutoShape 74"/>
          <p:cNvSpPr>
            <a:spLocks noChangeArrowheads="1"/>
          </p:cNvSpPr>
          <p:nvPr/>
        </p:nvSpPr>
        <p:spPr bwMode="auto">
          <a:xfrm>
            <a:off x="5508625" y="3644900"/>
            <a:ext cx="1368425" cy="431800"/>
          </a:xfrm>
          <a:prstGeom prst="curvedDownArrow">
            <a:avLst>
              <a:gd name="adj1" fmla="val 63382"/>
              <a:gd name="adj2" fmla="val 126765"/>
              <a:gd name="adj3" fmla="val 33333"/>
            </a:avLst>
          </a:prstGeom>
          <a:solidFill>
            <a:srgbClr val="009999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kern="0">
              <a:solidFill>
                <a:sysClr val="windowText" lastClr="000000"/>
              </a:solidFill>
            </a:endParaRPr>
          </a:p>
        </p:txBody>
      </p:sp>
      <p:grpSp>
        <p:nvGrpSpPr>
          <p:cNvPr id="40" name="Group 79"/>
          <p:cNvGrpSpPr>
            <a:grpSpLocks/>
          </p:cNvGrpSpPr>
          <p:nvPr/>
        </p:nvGrpSpPr>
        <p:grpSpPr bwMode="auto">
          <a:xfrm>
            <a:off x="696916" y="1321803"/>
            <a:ext cx="1042988" cy="5327650"/>
            <a:chOff x="3901" y="754"/>
            <a:chExt cx="657" cy="3356"/>
          </a:xfrm>
        </p:grpSpPr>
        <p:sp>
          <p:nvSpPr>
            <p:cNvPr id="41" name="Line 76"/>
            <p:cNvSpPr>
              <a:spLocks noChangeShapeType="1"/>
            </p:cNvSpPr>
            <p:nvPr/>
          </p:nvSpPr>
          <p:spPr bwMode="auto">
            <a:xfrm>
              <a:off x="4558" y="754"/>
              <a:ext cx="0" cy="335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3" name="Rectangle 78"/>
            <p:cNvSpPr>
              <a:spLocks noChangeArrowheads="1"/>
            </p:cNvSpPr>
            <p:nvPr/>
          </p:nvSpPr>
          <p:spPr bwMode="auto">
            <a:xfrm>
              <a:off x="3901" y="3811"/>
              <a:ext cx="56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kern="0" dirty="0" smtClean="0">
                  <a:solidFill>
                    <a:srgbClr val="000000"/>
                  </a:solidFill>
                  <a:latin typeface="Arial" charset="0"/>
                </a:rPr>
                <a:t>Honey</a:t>
              </a:r>
              <a:endParaRPr lang="en-US" b="1" kern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4" name="Group 79"/>
          <p:cNvGrpSpPr>
            <a:grpSpLocks/>
          </p:cNvGrpSpPr>
          <p:nvPr/>
        </p:nvGrpSpPr>
        <p:grpSpPr bwMode="auto">
          <a:xfrm>
            <a:off x="1838324" y="1317624"/>
            <a:ext cx="2631281" cy="5387976"/>
            <a:chOff x="3787" y="741"/>
            <a:chExt cx="771" cy="3394"/>
          </a:xfrm>
        </p:grpSpPr>
        <p:sp>
          <p:nvSpPr>
            <p:cNvPr id="45" name="Line 76"/>
            <p:cNvSpPr>
              <a:spLocks noChangeShapeType="1"/>
            </p:cNvSpPr>
            <p:nvPr/>
          </p:nvSpPr>
          <p:spPr bwMode="auto">
            <a:xfrm>
              <a:off x="4558" y="754"/>
              <a:ext cx="0" cy="335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6" name="Line 77"/>
            <p:cNvSpPr>
              <a:spLocks noChangeShapeType="1"/>
            </p:cNvSpPr>
            <p:nvPr/>
          </p:nvSpPr>
          <p:spPr bwMode="auto">
            <a:xfrm>
              <a:off x="3787" y="741"/>
              <a:ext cx="0" cy="335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7" name="Rectangle 78"/>
            <p:cNvSpPr>
              <a:spLocks noChangeArrowheads="1"/>
            </p:cNvSpPr>
            <p:nvPr/>
          </p:nvSpPr>
          <p:spPr bwMode="auto">
            <a:xfrm>
              <a:off x="3927" y="3728"/>
              <a:ext cx="51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kern="0" dirty="0" smtClean="0">
                  <a:solidFill>
                    <a:srgbClr val="000000"/>
                  </a:solidFill>
                  <a:latin typeface="Arial" charset="0"/>
                </a:rPr>
                <a:t>Fynbos honey / maintenance</a:t>
              </a:r>
              <a:endParaRPr lang="en-US" b="1" kern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48" name="Group 79"/>
          <p:cNvGrpSpPr>
            <a:grpSpLocks/>
          </p:cNvGrpSpPr>
          <p:nvPr/>
        </p:nvGrpSpPr>
        <p:grpSpPr bwMode="auto">
          <a:xfrm>
            <a:off x="4630740" y="1349375"/>
            <a:ext cx="1223963" cy="5432425"/>
            <a:chOff x="3787" y="754"/>
            <a:chExt cx="771" cy="3422"/>
          </a:xfrm>
        </p:grpSpPr>
        <p:sp>
          <p:nvSpPr>
            <p:cNvPr id="49" name="Line 76"/>
            <p:cNvSpPr>
              <a:spLocks noChangeShapeType="1"/>
            </p:cNvSpPr>
            <p:nvPr/>
          </p:nvSpPr>
          <p:spPr bwMode="auto">
            <a:xfrm>
              <a:off x="4558" y="754"/>
              <a:ext cx="0" cy="335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0" name="Line 77"/>
            <p:cNvSpPr>
              <a:spLocks noChangeShapeType="1"/>
            </p:cNvSpPr>
            <p:nvPr/>
          </p:nvSpPr>
          <p:spPr bwMode="auto">
            <a:xfrm>
              <a:off x="3787" y="754"/>
              <a:ext cx="0" cy="3356"/>
            </a:xfrm>
            <a:prstGeom prst="line">
              <a:avLst/>
            </a:prstGeom>
            <a:noFill/>
            <a:ln w="38100">
              <a:solidFill>
                <a:srgbClr val="00CC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ZA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Rectangle 78"/>
            <p:cNvSpPr>
              <a:spLocks noChangeArrowheads="1"/>
            </p:cNvSpPr>
            <p:nvPr/>
          </p:nvSpPr>
          <p:spPr bwMode="auto">
            <a:xfrm>
              <a:off x="3818" y="3594"/>
              <a:ext cx="740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kern="0" dirty="0" smtClean="0">
                  <a:solidFill>
                    <a:srgbClr val="000000"/>
                  </a:solidFill>
                  <a:latin typeface="Arial" charset="0"/>
                </a:rPr>
                <a:t>Build-up &amp; Swarm trapping</a:t>
              </a:r>
              <a:endParaRPr lang="en-US" b="1" kern="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52" name="Line 77"/>
          <p:cNvSpPr>
            <a:spLocks noChangeShapeType="1"/>
          </p:cNvSpPr>
          <p:nvPr/>
        </p:nvSpPr>
        <p:spPr bwMode="auto">
          <a:xfrm>
            <a:off x="7391400" y="1369048"/>
            <a:ext cx="0" cy="5327650"/>
          </a:xfrm>
          <a:prstGeom prst="line">
            <a:avLst/>
          </a:prstGeom>
          <a:noFill/>
          <a:ln w="38100">
            <a:solidFill>
              <a:srgbClr val="00CC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ZA" kern="0">
              <a:solidFill>
                <a:sysClr val="windowText" lastClr="000000"/>
              </a:solidFill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4571999" y="3052192"/>
            <a:ext cx="2741835" cy="304800"/>
          </a:xfrm>
          <a:prstGeom prst="rect">
            <a:avLst/>
          </a:prstGeom>
          <a:solidFill>
            <a:srgbClr val="008000"/>
          </a:soli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b="1" kern="0" dirty="0" smtClean="0">
                <a:solidFill>
                  <a:sysClr val="windowText" lastClr="000000"/>
                </a:solidFill>
              </a:rPr>
              <a:t>eucalyptus</a:t>
            </a:r>
            <a:endParaRPr lang="en-US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7603" y="5229200"/>
            <a:ext cx="1676398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ZA" sz="1400" b="1" dirty="0" smtClean="0"/>
              <a:t>Some pollination-dependent crops are </a:t>
            </a:r>
            <a:r>
              <a:rPr lang="en-ZA" sz="1400" b="1" u="sng" dirty="0" smtClean="0"/>
              <a:t>not</a:t>
            </a:r>
            <a:r>
              <a:rPr lang="en-ZA" sz="1400" b="1" dirty="0" smtClean="0"/>
              <a:t> good forage for honeybees, and provide only variable nutrition.</a:t>
            </a:r>
            <a:endParaRPr lang="en-ZA" sz="1400" b="1" dirty="0"/>
          </a:p>
        </p:txBody>
      </p:sp>
      <p:sp>
        <p:nvSpPr>
          <p:cNvPr id="20" name="Curved Up Arrow 19"/>
          <p:cNvSpPr/>
          <p:nvPr/>
        </p:nvSpPr>
        <p:spPr>
          <a:xfrm>
            <a:off x="7049407" y="6592490"/>
            <a:ext cx="736302" cy="226219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18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 we can do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968552"/>
          </a:xfrm>
        </p:spPr>
        <p:txBody>
          <a:bodyPr>
            <a:normAutofit fontScale="85000" lnSpcReduction="10000"/>
          </a:bodyPr>
          <a:lstStyle/>
          <a:p>
            <a:r>
              <a:rPr lang="en-ZA" dirty="0" smtClean="0"/>
              <a:t>The </a:t>
            </a:r>
            <a:r>
              <a:rPr lang="en-ZA" dirty="0"/>
              <a:t>planting of </a:t>
            </a:r>
            <a:r>
              <a:rPr lang="en-ZA" dirty="0" smtClean="0"/>
              <a:t>honeybee-friendly plants                           can help </a:t>
            </a:r>
            <a:r>
              <a:rPr lang="en-ZA" dirty="0"/>
              <a:t>the issue of the scarcity of forage </a:t>
            </a:r>
            <a:r>
              <a:rPr lang="en-ZA" dirty="0" smtClean="0"/>
              <a:t>resources.</a:t>
            </a:r>
          </a:p>
          <a:p>
            <a:r>
              <a:rPr lang="en-ZA" dirty="0" smtClean="0"/>
              <a:t>Campaign </a:t>
            </a:r>
            <a:r>
              <a:rPr lang="en-ZA" dirty="0"/>
              <a:t>for the planting of </a:t>
            </a:r>
            <a:r>
              <a:rPr lang="en-ZA" dirty="0" smtClean="0"/>
              <a:t>honeybee-friendly </a:t>
            </a:r>
            <a:r>
              <a:rPr lang="en-ZA" dirty="0"/>
              <a:t>plants in your neighbourhood (e.g. city parks, in gardens, along road verges</a:t>
            </a:r>
            <a:r>
              <a:rPr lang="en-ZA" dirty="0" smtClean="0"/>
              <a:t>).</a:t>
            </a:r>
            <a:endParaRPr lang="en-ZA" dirty="0"/>
          </a:p>
          <a:p>
            <a:pPr lvl="0"/>
            <a:r>
              <a:rPr lang="en-ZA" dirty="0" smtClean="0"/>
              <a:t>Never </a:t>
            </a:r>
            <a:r>
              <a:rPr lang="en-ZA" dirty="0"/>
              <a:t>kill honeybees or other pollinators with </a:t>
            </a:r>
            <a:r>
              <a:rPr lang="en-ZA" dirty="0" smtClean="0"/>
              <a:t>chemicals. </a:t>
            </a:r>
            <a:endParaRPr lang="en-ZA" dirty="0"/>
          </a:p>
          <a:p>
            <a:pPr lvl="0"/>
            <a:r>
              <a:rPr lang="en-ZA" dirty="0" smtClean="0"/>
              <a:t>Find </a:t>
            </a:r>
            <a:r>
              <a:rPr lang="en-ZA" dirty="0"/>
              <a:t>out about the fruit and vegetables that you buy (are they in season, have chemicals been applied correctly and in a bee-friendly manner</a:t>
            </a:r>
            <a:r>
              <a:rPr lang="en-ZA" dirty="0" smtClean="0"/>
              <a:t>?).</a:t>
            </a:r>
          </a:p>
          <a:p>
            <a:pPr lvl="0"/>
            <a:r>
              <a:rPr lang="en-ZA" dirty="0" smtClean="0"/>
              <a:t>Become a researcher or help researchers.  Much research is still needed, e.g</a:t>
            </a:r>
            <a:r>
              <a:rPr lang="en-ZA" dirty="0" smtClean="0"/>
              <a:t>. </a:t>
            </a:r>
            <a:r>
              <a:rPr lang="en-ZA" dirty="0" smtClean="0"/>
              <a:t>the impacts of climate change; pollination research; hive strength; etc.</a:t>
            </a:r>
            <a:endParaRPr lang="en-ZA" dirty="0"/>
          </a:p>
          <a:p>
            <a:endParaRPr lang="en-Z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624"/>
            <a:ext cx="2514600" cy="168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77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388</Words>
  <Application>Microsoft Office PowerPoint</Application>
  <PresentationFormat>On-screen Show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Threats to honeybees &amp; what we can do (draft slides for educators to edit as needed)</vt:lpstr>
      <vt:lpstr>Stress on honeybee health in SA</vt:lpstr>
      <vt:lpstr>Scarcity of good forage resources</vt:lpstr>
      <vt:lpstr>PowerPoint Presentation</vt:lpstr>
      <vt:lpstr>What we can 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Threats to honeybees (draft slides for educators to edit as needed)</dc:title>
  <dc:creator>Carol Poole</dc:creator>
  <cp:lastModifiedBy>Carol Poole</cp:lastModifiedBy>
  <cp:revision>30</cp:revision>
  <dcterms:created xsi:type="dcterms:W3CDTF">2013-01-10T14:02:15Z</dcterms:created>
  <dcterms:modified xsi:type="dcterms:W3CDTF">2013-04-26T07:29:35Z</dcterms:modified>
</cp:coreProperties>
</file>