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  <p:sldId id="257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13788-CBA4-41F1-A48F-75DC211F6E69}" type="datetimeFigureOut">
              <a:rPr lang="en-ZA" smtClean="0"/>
              <a:t>2013/04/23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0800-5960-4B24-A54D-67E30AEABA3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4568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13788-CBA4-41F1-A48F-75DC211F6E69}" type="datetimeFigureOut">
              <a:rPr lang="en-ZA" smtClean="0"/>
              <a:t>2013/04/23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0800-5960-4B24-A54D-67E30AEABA3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38332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13788-CBA4-41F1-A48F-75DC211F6E69}" type="datetimeFigureOut">
              <a:rPr lang="en-ZA" smtClean="0"/>
              <a:t>2013/04/23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0800-5960-4B24-A54D-67E30AEABA3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66565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13788-CBA4-41F1-A48F-75DC211F6E69}" type="datetimeFigureOut">
              <a:rPr lang="en-ZA" smtClean="0"/>
              <a:t>2013/04/23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0800-5960-4B24-A54D-67E30AEABA3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28954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13788-CBA4-41F1-A48F-75DC211F6E69}" type="datetimeFigureOut">
              <a:rPr lang="en-ZA" smtClean="0"/>
              <a:t>2013/04/23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0800-5960-4B24-A54D-67E30AEABA3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47687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13788-CBA4-41F1-A48F-75DC211F6E69}" type="datetimeFigureOut">
              <a:rPr lang="en-ZA" smtClean="0"/>
              <a:t>2013/04/23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0800-5960-4B24-A54D-67E30AEABA3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44572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13788-CBA4-41F1-A48F-75DC211F6E69}" type="datetimeFigureOut">
              <a:rPr lang="en-ZA" smtClean="0"/>
              <a:t>2013/04/23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0800-5960-4B24-A54D-67E30AEABA3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40051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13788-CBA4-41F1-A48F-75DC211F6E69}" type="datetimeFigureOut">
              <a:rPr lang="en-ZA" smtClean="0"/>
              <a:t>2013/04/23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0800-5960-4B24-A54D-67E30AEABA3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81998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13788-CBA4-41F1-A48F-75DC211F6E69}" type="datetimeFigureOut">
              <a:rPr lang="en-ZA" smtClean="0"/>
              <a:t>2013/04/23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0800-5960-4B24-A54D-67E30AEABA3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8270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13788-CBA4-41F1-A48F-75DC211F6E69}" type="datetimeFigureOut">
              <a:rPr lang="en-ZA" smtClean="0"/>
              <a:t>2013/04/23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0800-5960-4B24-A54D-67E30AEABA3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7475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13788-CBA4-41F1-A48F-75DC211F6E69}" type="datetimeFigureOut">
              <a:rPr lang="en-ZA" smtClean="0"/>
              <a:t>2013/04/23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50800-5960-4B24-A54D-67E30AEABA3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83660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13788-CBA4-41F1-A48F-75DC211F6E69}" type="datetimeFigureOut">
              <a:rPr lang="en-ZA" smtClean="0"/>
              <a:t>2013/04/23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50800-5960-4B24-A54D-67E30AEABA3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94490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ZA" sz="5400" smtClean="0"/>
              <a:t>Pollination biology </a:t>
            </a:r>
            <a:r>
              <a:rPr lang="en-ZA" dirty="0" smtClean="0"/>
              <a:t/>
            </a:r>
            <a:br>
              <a:rPr lang="en-ZA" dirty="0" smtClean="0"/>
            </a:br>
            <a:r>
              <a:rPr lang="en-ZA" sz="1600" dirty="0" smtClean="0"/>
              <a:t>(draft slides for educators to edit as needed)</a:t>
            </a:r>
            <a:endParaRPr lang="en-ZA" sz="1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4048" y="5589240"/>
            <a:ext cx="3632448" cy="792088"/>
          </a:xfrm>
        </p:spPr>
        <p:txBody>
          <a:bodyPr>
            <a:normAutofit fontScale="40000" lnSpcReduction="20000"/>
          </a:bodyPr>
          <a:lstStyle/>
          <a:p>
            <a:r>
              <a:rPr lang="en-ZA" dirty="0"/>
              <a:t>Materials produced for the Global Pollination Project &amp; Honeybee Forage Project South Africa, implemented by the South African National Biodiversity Institute.</a:t>
            </a:r>
          </a:p>
          <a:p>
            <a:endParaRPr lang="en-Z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84371" y="-31711"/>
            <a:ext cx="3559629" cy="230858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6512" y="0"/>
            <a:ext cx="3400321" cy="227687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6512" y="3626622"/>
            <a:ext cx="4499992" cy="325876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8032" y="6306280"/>
            <a:ext cx="1709928" cy="536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89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 lnSpcReduction="10000"/>
          </a:bodyPr>
          <a:lstStyle/>
          <a:p>
            <a:r>
              <a:rPr lang="en-ZA" sz="2800" b="1" dirty="0" smtClean="0"/>
              <a:t>Pollination</a:t>
            </a:r>
            <a:r>
              <a:rPr lang="en-ZA" sz="2800" dirty="0" smtClean="0"/>
              <a:t> is the process by which pollen is transferred in the reproduction of plants, thereby enabling fertilisation and the production of fruit and seeds (sexual reproduction</a:t>
            </a:r>
            <a:r>
              <a:rPr lang="en-ZA" sz="2800" dirty="0" smtClean="0"/>
              <a:t>).</a:t>
            </a:r>
            <a:endParaRPr lang="en-ZA" sz="2800" dirty="0" smtClean="0"/>
          </a:p>
          <a:p>
            <a:r>
              <a:rPr lang="en-ZA" sz="2800" b="1" dirty="0" smtClean="0"/>
              <a:t>Abiotic pollination</a:t>
            </a:r>
            <a:r>
              <a:rPr lang="en-ZA" sz="2800" dirty="0"/>
              <a:t>:</a:t>
            </a:r>
            <a:r>
              <a:rPr lang="en-ZA" sz="2800" dirty="0" smtClean="0"/>
              <a:t> pollination without the involvement of other </a:t>
            </a:r>
            <a:r>
              <a:rPr lang="en-ZA" sz="2800" dirty="0"/>
              <a:t>living organisms (e.g. wind or water). Only 10% of flowering plants are pollinated without animal assistance.</a:t>
            </a:r>
          </a:p>
          <a:p>
            <a:r>
              <a:rPr lang="en-ZA" sz="2800" b="1" dirty="0" smtClean="0"/>
              <a:t>Biotic pollination</a:t>
            </a:r>
            <a:r>
              <a:rPr lang="en-ZA" sz="2800" dirty="0" smtClean="0"/>
              <a:t>: pollination by a </a:t>
            </a:r>
            <a:r>
              <a:rPr lang="en-ZA" sz="2800" b="1" dirty="0" smtClean="0"/>
              <a:t>pollinator </a:t>
            </a:r>
            <a:r>
              <a:rPr lang="en-ZA" sz="2800" dirty="0" smtClean="0"/>
              <a:t>(</a:t>
            </a:r>
            <a:r>
              <a:rPr lang="en-ZA" sz="2800" dirty="0" err="1" smtClean="0"/>
              <a:t>i</a:t>
            </a:r>
            <a:r>
              <a:rPr lang="en-US" sz="2800" dirty="0" err="1" smtClean="0"/>
              <a:t>nsects</a:t>
            </a:r>
            <a:r>
              <a:rPr lang="en-US" sz="2800" dirty="0" smtClean="0"/>
              <a:t> </a:t>
            </a:r>
            <a:r>
              <a:rPr lang="en-US" sz="2800" dirty="0"/>
              <a:t>are the most </a:t>
            </a:r>
            <a:r>
              <a:rPr lang="en-US" sz="2800" dirty="0" smtClean="0"/>
              <a:t>important pollinating </a:t>
            </a:r>
            <a:r>
              <a:rPr lang="en-US" sz="2800" dirty="0"/>
              <a:t>animals, but birds, bats </a:t>
            </a:r>
            <a:r>
              <a:rPr lang="en-US" sz="2800" dirty="0" smtClean="0"/>
              <a:t>and                                                                                       </a:t>
            </a:r>
            <a:r>
              <a:rPr lang="en-US" sz="2800" dirty="0"/>
              <a:t>rodents are also </a:t>
            </a:r>
            <a:r>
              <a:rPr lang="en-US" sz="2800" dirty="0" smtClean="0"/>
              <a:t>                                                                   pollinators </a:t>
            </a:r>
            <a:r>
              <a:rPr lang="en-US" sz="2800" dirty="0"/>
              <a:t>of some </a:t>
            </a:r>
            <a:r>
              <a:rPr lang="en-US" sz="2800" dirty="0" smtClean="0"/>
              <a:t>                                                                                                                plants</a:t>
            </a:r>
            <a:r>
              <a:rPr lang="en-US" sz="2800" dirty="0" smtClean="0"/>
              <a:t>).</a:t>
            </a:r>
            <a:endParaRPr lang="en-ZA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14140" y="4797152"/>
            <a:ext cx="2218164" cy="20608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912" y="4776513"/>
            <a:ext cx="3134228" cy="208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43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Self- &amp; </a:t>
            </a:r>
            <a:r>
              <a:rPr lang="en-ZA" dirty="0" smtClean="0"/>
              <a:t>cross-pollination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328592"/>
          </a:xfrm>
        </p:spPr>
        <p:txBody>
          <a:bodyPr>
            <a:normAutofit fontScale="92500" lnSpcReduction="10000"/>
          </a:bodyPr>
          <a:lstStyle/>
          <a:p>
            <a:r>
              <a:rPr lang="en-ZA" dirty="0" smtClean="0"/>
              <a:t>CROSS-POLLINATION: the </a:t>
            </a:r>
            <a:r>
              <a:rPr lang="en-ZA" dirty="0"/>
              <a:t>transfer of pollen from an anther of the flower of </a:t>
            </a:r>
            <a:r>
              <a:rPr lang="en-ZA" u="sng" dirty="0"/>
              <a:t>one</a:t>
            </a:r>
            <a:r>
              <a:rPr lang="en-ZA" dirty="0"/>
              <a:t> plant to a stigma of the flower of </a:t>
            </a:r>
            <a:r>
              <a:rPr lang="en-ZA" u="sng" dirty="0"/>
              <a:t>another</a:t>
            </a:r>
            <a:r>
              <a:rPr lang="en-ZA" dirty="0"/>
              <a:t> </a:t>
            </a:r>
            <a:r>
              <a:rPr lang="en-ZA" dirty="0" smtClean="0"/>
              <a:t>plant.</a:t>
            </a:r>
          </a:p>
          <a:p>
            <a:r>
              <a:rPr lang="en-ZA" dirty="0" smtClean="0"/>
              <a:t>SELF-POLLINATION:                                         fertilisation </a:t>
            </a:r>
            <a:r>
              <a:rPr lang="en-ZA" dirty="0"/>
              <a:t>by </a:t>
            </a:r>
            <a:r>
              <a:rPr lang="en-ZA" dirty="0" smtClean="0"/>
              <a:t>                                                               transfer </a:t>
            </a:r>
            <a:r>
              <a:rPr lang="en-ZA" dirty="0"/>
              <a:t>of pollen </a:t>
            </a:r>
            <a:r>
              <a:rPr lang="en-ZA" dirty="0" smtClean="0"/>
              <a:t>from                                                          </a:t>
            </a:r>
            <a:r>
              <a:rPr lang="en-ZA" dirty="0"/>
              <a:t>the anthers of a </a:t>
            </a:r>
            <a:r>
              <a:rPr lang="en-ZA" dirty="0" smtClean="0"/>
              <a:t>flower                                                       </a:t>
            </a:r>
            <a:r>
              <a:rPr lang="en-ZA" dirty="0"/>
              <a:t>to the stigma of the </a:t>
            </a:r>
            <a:r>
              <a:rPr lang="en-ZA" dirty="0" smtClean="0"/>
              <a:t>                                                                      same </a:t>
            </a:r>
            <a:r>
              <a:rPr lang="en-ZA" dirty="0"/>
              <a:t>flower </a:t>
            </a:r>
            <a:r>
              <a:rPr lang="en-ZA" sz="2600" dirty="0" smtClean="0"/>
              <a:t>(autogamy</a:t>
            </a:r>
            <a:r>
              <a:rPr lang="en-ZA" sz="2600" dirty="0"/>
              <a:t>) </a:t>
            </a:r>
            <a:r>
              <a:rPr lang="en-ZA" sz="2600" dirty="0" smtClean="0"/>
              <a:t>                                                                     </a:t>
            </a:r>
            <a:r>
              <a:rPr lang="en-ZA" dirty="0" smtClean="0"/>
              <a:t>or </a:t>
            </a:r>
            <a:r>
              <a:rPr lang="en-ZA" dirty="0"/>
              <a:t>to the stigma of </a:t>
            </a:r>
            <a:r>
              <a:rPr lang="en-ZA" dirty="0" smtClean="0"/>
              <a:t>                                           n     another flower </a:t>
            </a:r>
            <a:r>
              <a:rPr lang="en-ZA" dirty="0"/>
              <a:t>on the </a:t>
            </a:r>
            <a:r>
              <a:rPr lang="en-ZA" dirty="0" smtClean="0"/>
              <a:t>                                                           same </a:t>
            </a:r>
            <a:r>
              <a:rPr lang="en-ZA" dirty="0"/>
              <a:t>plant </a:t>
            </a:r>
            <a:r>
              <a:rPr lang="en-ZA" sz="2600" dirty="0" smtClean="0"/>
              <a:t>(</a:t>
            </a:r>
            <a:r>
              <a:rPr lang="en-ZA" sz="2600" dirty="0" err="1"/>
              <a:t>g</a:t>
            </a:r>
            <a:r>
              <a:rPr lang="en-ZA" sz="2600" dirty="0" err="1" smtClean="0"/>
              <a:t>eitonogamy</a:t>
            </a:r>
            <a:r>
              <a:rPr lang="en-ZA" sz="2600" dirty="0"/>
              <a:t>)</a:t>
            </a:r>
          </a:p>
        </p:txBody>
      </p:sp>
      <p:pic>
        <p:nvPicPr>
          <p:cNvPr id="1026" name="Picture 2" descr="http://images.tutorvista.com/content/flowering-plants-reproduction/self--cross-pollination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82505" y="2564904"/>
            <a:ext cx="4549596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860032" y="602128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 smtClean="0">
                <a:solidFill>
                  <a:srgbClr val="FF0000"/>
                </a:solidFill>
              </a:rPr>
              <a:t>Self: no exchange of genetic material</a:t>
            </a:r>
          </a:p>
          <a:p>
            <a:r>
              <a:rPr lang="en-ZA" dirty="0" smtClean="0">
                <a:solidFill>
                  <a:srgbClr val="FF0000"/>
                </a:solidFill>
              </a:rPr>
              <a:t>Cross: exchange of genetic material</a:t>
            </a:r>
            <a:endParaRPr lang="en-Z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13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Agents of </a:t>
            </a:r>
            <a:r>
              <a:rPr lang="en-ZA" dirty="0" smtClean="0"/>
              <a:t>pollination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Cross-pollination </a:t>
            </a:r>
            <a:r>
              <a:rPr lang="en-US" sz="2800" dirty="0"/>
              <a:t>depends on insects visiting flowers of the same species in sequence. </a:t>
            </a:r>
            <a:r>
              <a:rPr lang="en-US" sz="2800" dirty="0" smtClean="0"/>
              <a:t>To </a:t>
            </a:r>
            <a:r>
              <a:rPr lang="en-US" sz="2800" dirty="0"/>
              <a:t>help ensure that this happens, the plants have various characteristics that help pollinators locate the right </a:t>
            </a:r>
            <a:r>
              <a:rPr lang="en-US" sz="2800" dirty="0" smtClean="0"/>
              <a:t>flowers, including </a:t>
            </a:r>
            <a:r>
              <a:rPr lang="en-US" sz="2800" dirty="0"/>
              <a:t>the </a:t>
            </a:r>
            <a:r>
              <a:rPr lang="en-US" sz="2800" dirty="0" err="1"/>
              <a:t>colour</a:t>
            </a:r>
            <a:r>
              <a:rPr lang="en-US" sz="2800" dirty="0"/>
              <a:t>, size, shape and scent of the flowers, as well as the food reward.  </a:t>
            </a:r>
            <a:endParaRPr lang="en-ZA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1520" y="4149080"/>
            <a:ext cx="1368152" cy="26811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3848" y="4131563"/>
            <a:ext cx="2289083" cy="164885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0152" y="3717032"/>
            <a:ext cx="2013426" cy="129614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19672" y="4149080"/>
            <a:ext cx="10081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b="1" i="1" dirty="0" smtClean="0"/>
              <a:t>Sunbird: tubular, colourful flowers</a:t>
            </a:r>
            <a:endParaRPr lang="en-ZA" sz="16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347864" y="5752983"/>
            <a:ext cx="20095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b="1" i="1" dirty="0"/>
              <a:t>Beetles: flat or cup-shaped (big) </a:t>
            </a:r>
            <a:r>
              <a:rPr lang="en-ZA" sz="1600" b="1" i="1" dirty="0" smtClean="0"/>
              <a:t>flowers</a:t>
            </a:r>
            <a:endParaRPr lang="en-ZA" sz="1600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6032621" y="5163851"/>
            <a:ext cx="1419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b="1" i="1" dirty="0" smtClean="0"/>
              <a:t>Honeybee: many varied flower types</a:t>
            </a:r>
            <a:endParaRPr lang="en-ZA" sz="1600" b="1" i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8946" y="3633582"/>
            <a:ext cx="1207510" cy="182265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52178" y="5300251"/>
            <a:ext cx="1950720" cy="131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48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Parts of the flower</a:t>
            </a:r>
            <a:endParaRPr lang="en-Z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525" y="1556792"/>
            <a:ext cx="9202134" cy="4680520"/>
          </a:xfrm>
        </p:spPr>
      </p:pic>
    </p:spTree>
    <p:extLst>
      <p:ext uri="{BB962C8B-B14F-4D97-AF65-F5344CB8AC3E}">
        <p14:creationId xmlns:p14="http://schemas.microsoft.com/office/powerpoint/2010/main" val="65867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media.web.britannica.com/eb-media/41/62941-004-E3F5377B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2416" y="2082718"/>
            <a:ext cx="6771952" cy="4514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urbanext.illinois.edu/gpe/images/pepper-diagram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62750" y="116632"/>
            <a:ext cx="23812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img.ehowcdn.com/article-new/ehow/images/a06/rc/gp/types-cucumber-seeds-1.1-800x8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17218" y="1"/>
            <a:ext cx="2715022" cy="1801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smccd.edu/accounts/leddy/tomato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776" y="1"/>
            <a:ext cx="1912692" cy="2070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i631.photobucket.com/albums/uu35/mudimesra/papayaleav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29074"/>
            <a:ext cx="2699792" cy="210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452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274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Pollination biology  (draft slides for educators to edit as needed)</vt:lpstr>
      <vt:lpstr>PowerPoint Presentation</vt:lpstr>
      <vt:lpstr>Self- &amp; cross-pollination</vt:lpstr>
      <vt:lpstr>Agents of pollination</vt:lpstr>
      <vt:lpstr>Parts of the flower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Pollination Biology</dc:title>
  <dc:creator>Carol Poole</dc:creator>
  <cp:lastModifiedBy>Carol Poole</cp:lastModifiedBy>
  <cp:revision>17</cp:revision>
  <dcterms:created xsi:type="dcterms:W3CDTF">2012-12-12T10:52:03Z</dcterms:created>
  <dcterms:modified xsi:type="dcterms:W3CDTF">2013-04-23T11:59:40Z</dcterms:modified>
</cp:coreProperties>
</file>