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3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40C3-8AA2-462F-BE72-3D7F77098E5E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E357-1988-4C1D-9A5B-BEA28A8C76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761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AF170-7B86-4D7C-BBDE-89EDB12AF7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456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83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656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89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76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457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00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199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27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4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366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3788-CBA4-41F1-A48F-75DC211F6E69}" type="datetimeFigureOut">
              <a:rPr lang="en-ZA" smtClean="0"/>
              <a:t>2013/04/26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0800-5960-4B24-A54D-67E30AEABA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44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478" y="-27384"/>
            <a:ext cx="2394857" cy="2189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sz="5400" dirty="0" smtClean="0"/>
              <a:t>Importance of honeybees &amp; their relationship to our food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1600" dirty="0" smtClean="0"/>
              <a:t>(draft slides for educators to edit as needed)</a:t>
            </a:r>
            <a:endParaRPr lang="en-ZA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445224"/>
            <a:ext cx="3632448" cy="792088"/>
          </a:xfrm>
        </p:spPr>
        <p:txBody>
          <a:bodyPr>
            <a:normAutofit fontScale="40000" lnSpcReduction="20000"/>
          </a:bodyPr>
          <a:lstStyle/>
          <a:p>
            <a:r>
              <a:rPr lang="en-ZA" dirty="0"/>
              <a:t>Materials produced for the Global Pollination Project &amp; Honeybee Forage Project South Africa, implemented by </a:t>
            </a:r>
            <a:r>
              <a:rPr lang="en-ZA" dirty="0" smtClean="0"/>
              <a:t>the South African National Biodiversity Institute.</a:t>
            </a:r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032" y="6306280"/>
            <a:ext cx="1709928" cy="536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4594820"/>
            <a:ext cx="3400321" cy="2276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0"/>
            <a:ext cx="4045608" cy="2455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09631" cy="2455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76" y="4160520"/>
            <a:ext cx="1856263" cy="28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b="1" dirty="0" smtClean="0"/>
              <a:t>ECOLOGICAL VALUE OF POLLINATION</a:t>
            </a:r>
          </a:p>
          <a:p>
            <a:pPr>
              <a:buFontTx/>
              <a:buChar char="-"/>
            </a:pPr>
            <a:r>
              <a:rPr lang="en-ZA" dirty="0" smtClean="0"/>
              <a:t>Valuable in their own right</a:t>
            </a:r>
          </a:p>
          <a:p>
            <a:pPr>
              <a:buFontTx/>
              <a:buChar char="-"/>
            </a:pPr>
            <a:r>
              <a:rPr lang="en-ZA" dirty="0" smtClean="0"/>
              <a:t>Part of ecology</a:t>
            </a: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b="1" dirty="0" smtClean="0"/>
              <a:t>HUMAN VALUE OF POLLINATION</a:t>
            </a:r>
          </a:p>
          <a:p>
            <a:pPr>
              <a:buFontTx/>
              <a:buChar char="-"/>
            </a:pPr>
            <a:r>
              <a:rPr lang="en-ZA" dirty="0" smtClean="0"/>
              <a:t>Crops for human food + animal fodder</a:t>
            </a:r>
          </a:p>
          <a:p>
            <a:pPr>
              <a:buFontTx/>
              <a:buChar char="-"/>
            </a:pPr>
            <a:r>
              <a:rPr lang="en-ZA" dirty="0"/>
              <a:t>Fibres, wood and other materials</a:t>
            </a:r>
          </a:p>
          <a:p>
            <a:pPr>
              <a:buFontTx/>
              <a:buChar char="-"/>
            </a:pPr>
            <a:r>
              <a:rPr lang="en-ZA" dirty="0" smtClean="0"/>
              <a:t>Plant breeding &amp; flowers</a:t>
            </a:r>
          </a:p>
          <a:p>
            <a:pPr>
              <a:buFontTx/>
              <a:buChar char="-"/>
            </a:pPr>
            <a:r>
              <a:rPr lang="en-ZA" dirty="0" smtClean="0"/>
              <a:t>Medicines</a:t>
            </a:r>
          </a:p>
          <a:p>
            <a:pPr>
              <a:buFontTx/>
              <a:buChar char="-"/>
            </a:pPr>
            <a:r>
              <a:rPr lang="en-ZA" dirty="0" smtClean="0"/>
              <a:t>Aesthetic value</a:t>
            </a:r>
          </a:p>
          <a:p>
            <a:pPr>
              <a:buFontTx/>
              <a:buChar char="-"/>
            </a:pPr>
            <a:endParaRPr lang="en-ZA" dirty="0"/>
          </a:p>
        </p:txBody>
      </p:sp>
      <p:pic>
        <p:nvPicPr>
          <p:cNvPr id="1026" name="Picture 2" descr="Fruits and vegetable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2650604"/>
            <a:ext cx="229289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409" y="4221089"/>
            <a:ext cx="3633130" cy="2664296"/>
          </a:xfrm>
          <a:prstGeom prst="rect">
            <a:avLst/>
          </a:prstGeom>
        </p:spPr>
      </p:pic>
      <p:pic>
        <p:nvPicPr>
          <p:cNvPr id="1028" name="Picture 4" descr="http://gosouthonline.co.za/wp-content/uploads/2012/05/protea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9899" y="4653136"/>
            <a:ext cx="2264229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Pollinators and our food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ZA" dirty="0"/>
              <a:t>Insect pollination is essential for 35% of global food </a:t>
            </a:r>
            <a:r>
              <a:rPr lang="en-ZA" dirty="0" smtClean="0"/>
              <a:t>production.  </a:t>
            </a:r>
            <a:r>
              <a:rPr lang="en-ZA" dirty="0" smtClean="0">
                <a:solidFill>
                  <a:srgbClr val="FF0000"/>
                </a:solidFill>
              </a:rPr>
              <a:t>“</a:t>
            </a:r>
            <a:r>
              <a:rPr lang="en-ZA" i="1" dirty="0" smtClean="0">
                <a:solidFill>
                  <a:srgbClr val="FF0000"/>
                </a:solidFill>
              </a:rPr>
              <a:t>You </a:t>
            </a:r>
            <a:r>
              <a:rPr lang="en-ZA" i="1" dirty="0">
                <a:solidFill>
                  <a:srgbClr val="FF0000"/>
                </a:solidFill>
              </a:rPr>
              <a:t>can thank an insect pollinator for 1 out of every 3 bites of food you eat</a:t>
            </a:r>
            <a:r>
              <a:rPr lang="en-ZA" i="1" dirty="0" smtClean="0">
                <a:solidFill>
                  <a:srgbClr val="FF0000"/>
                </a:solidFill>
              </a:rPr>
              <a:t>!”</a:t>
            </a:r>
          </a:p>
          <a:p>
            <a:pPr marL="0" indent="0" algn="just">
              <a:buNone/>
            </a:pPr>
            <a:r>
              <a:rPr lang="en-ZA" sz="900" i="1" dirty="0">
                <a:solidFill>
                  <a:srgbClr val="FF0000"/>
                </a:solidFill>
              </a:rPr>
              <a:t> </a:t>
            </a:r>
            <a:endParaRPr lang="en-ZA" sz="900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ZA" dirty="0" smtClean="0"/>
              <a:t>Insects pollinate the flowers of the fruit </a:t>
            </a:r>
            <a:r>
              <a:rPr lang="en-ZA" dirty="0"/>
              <a:t>and </a:t>
            </a:r>
            <a:r>
              <a:rPr lang="en-ZA" dirty="0" smtClean="0"/>
              <a:t>vegetable plants </a:t>
            </a:r>
            <a:r>
              <a:rPr lang="en-ZA" dirty="0"/>
              <a:t>we rely on for a healthy and balanced </a:t>
            </a:r>
            <a:r>
              <a:rPr lang="en-ZA" dirty="0" smtClean="0"/>
              <a:t>diet… (apples, melons, pumpkin, </a:t>
            </a:r>
            <a:r>
              <a:rPr lang="en-ZA" dirty="0" err="1" smtClean="0"/>
              <a:t>avo’s</a:t>
            </a:r>
            <a:r>
              <a:rPr lang="en-ZA" dirty="0" smtClean="0"/>
              <a:t>, </a:t>
            </a:r>
            <a:r>
              <a:rPr lang="en-ZA" dirty="0" err="1" smtClean="0"/>
              <a:t>etc</a:t>
            </a:r>
            <a:r>
              <a:rPr lang="en-ZA" dirty="0" smtClean="0"/>
              <a:t>)</a:t>
            </a:r>
          </a:p>
          <a:p>
            <a:pPr marL="0" indent="0" algn="just">
              <a:buNone/>
            </a:pPr>
            <a:r>
              <a:rPr lang="en-ZA" dirty="0" smtClean="0"/>
              <a:t>…while </a:t>
            </a:r>
            <a:r>
              <a:rPr lang="en-ZA" dirty="0"/>
              <a:t>most of the staple </a:t>
            </a:r>
            <a:r>
              <a:rPr lang="en-ZA" dirty="0" smtClean="0"/>
              <a:t>food plants can </a:t>
            </a:r>
            <a:r>
              <a:rPr lang="en-ZA" dirty="0"/>
              <a:t>self-pollinate or are </a:t>
            </a:r>
            <a:r>
              <a:rPr lang="en-ZA" dirty="0" smtClean="0"/>
              <a:t>wind-pollinated (</a:t>
            </a:r>
            <a:r>
              <a:rPr lang="en-ZA" dirty="0"/>
              <a:t>like maize and wheat</a:t>
            </a:r>
            <a:r>
              <a:rPr lang="en-ZA" dirty="0" smtClean="0"/>
              <a:t>), or reproduce </a:t>
            </a:r>
            <a:r>
              <a:rPr lang="en-ZA" dirty="0" err="1" smtClean="0"/>
              <a:t>vegetatively</a:t>
            </a:r>
            <a:r>
              <a:rPr lang="en-ZA" dirty="0" smtClean="0"/>
              <a:t> </a:t>
            </a:r>
            <a:r>
              <a:rPr lang="en-ZA" dirty="0"/>
              <a:t>(</a:t>
            </a:r>
            <a:r>
              <a:rPr lang="en-ZA" dirty="0" smtClean="0"/>
              <a:t>like potatoes). </a:t>
            </a:r>
          </a:p>
          <a:p>
            <a:pPr marL="0" indent="0" algn="just">
              <a:buNone/>
            </a:pPr>
            <a:endParaRPr lang="en-ZA" sz="900" dirty="0" smtClean="0"/>
          </a:p>
          <a:p>
            <a:pPr marL="0" indent="0" algn="just">
              <a:buNone/>
            </a:pPr>
            <a:r>
              <a:rPr lang="en-ZA" dirty="0"/>
              <a:t>A world without insect pollinators would mean a world of far </a:t>
            </a:r>
            <a:r>
              <a:rPr lang="en-ZA" u="sng" dirty="0"/>
              <a:t>fewer food choices</a:t>
            </a:r>
            <a:r>
              <a:rPr lang="en-ZA" dirty="0"/>
              <a:t>, more </a:t>
            </a:r>
            <a:r>
              <a:rPr lang="en-ZA" u="sng" dirty="0"/>
              <a:t>expensive food</a:t>
            </a:r>
            <a:r>
              <a:rPr lang="en-ZA" dirty="0"/>
              <a:t>, and vastly </a:t>
            </a:r>
            <a:r>
              <a:rPr lang="en-ZA" u="sng" dirty="0"/>
              <a:t>different agriculture</a:t>
            </a:r>
            <a:r>
              <a:rPr lang="en-ZA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972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dirty="0" smtClean="0"/>
              <a:t>Honeybees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 smtClean="0"/>
              <a:t>Many commercial pollinator-dependent crops are reliant on the </a:t>
            </a:r>
            <a:r>
              <a:rPr lang="en-ZA" sz="2400" u="sng" dirty="0" smtClean="0"/>
              <a:t>honeybee</a:t>
            </a:r>
            <a:r>
              <a:rPr lang="en-ZA" sz="2400" dirty="0" smtClean="0"/>
              <a:t> as their pollinator.</a:t>
            </a:r>
          </a:p>
          <a:p>
            <a:pPr marL="0" indent="0">
              <a:buNone/>
            </a:pPr>
            <a:r>
              <a:rPr lang="en-ZA" sz="2400" dirty="0" smtClean="0"/>
              <a:t>For most </a:t>
            </a:r>
            <a:r>
              <a:rPr lang="en-ZA" sz="2400" dirty="0"/>
              <a:t>South African </a:t>
            </a:r>
            <a:r>
              <a:rPr lang="en-ZA" sz="2400" dirty="0" smtClean="0"/>
              <a:t>crops, </a:t>
            </a:r>
            <a:r>
              <a:rPr lang="en-ZA" sz="2400" b="1" i="1" dirty="0"/>
              <a:t>honeybees are the most </a:t>
            </a:r>
            <a:r>
              <a:rPr lang="en-ZA" sz="2400" b="1" i="1" dirty="0" smtClean="0"/>
              <a:t>economically valuable </a:t>
            </a:r>
            <a:r>
              <a:rPr lang="en-ZA" sz="2400" b="1" i="1" dirty="0"/>
              <a:t>pollinators</a:t>
            </a:r>
            <a:r>
              <a:rPr lang="en-ZA" sz="2400" dirty="0"/>
              <a:t> because they </a:t>
            </a:r>
            <a:r>
              <a:rPr lang="en-ZA" sz="2400" dirty="0" smtClean="0"/>
              <a:t>are:</a:t>
            </a:r>
          </a:p>
          <a:p>
            <a:pPr>
              <a:buFontTx/>
              <a:buChar char="-"/>
            </a:pPr>
            <a:r>
              <a:rPr lang="en-ZA" sz="2400" dirty="0" smtClean="0"/>
              <a:t>Very effective pollinators.</a:t>
            </a:r>
          </a:p>
          <a:p>
            <a:pPr>
              <a:buFontTx/>
              <a:buChar char="-"/>
            </a:pPr>
            <a:r>
              <a:rPr lang="en-ZA" sz="2400" dirty="0"/>
              <a:t>I</a:t>
            </a:r>
            <a:r>
              <a:rPr lang="en-ZA" sz="2400" dirty="0" smtClean="0"/>
              <a:t>ndigenous </a:t>
            </a:r>
            <a:r>
              <a:rPr lang="en-ZA" sz="2400" dirty="0"/>
              <a:t>(i.e. they are naturally found </a:t>
            </a:r>
            <a:r>
              <a:rPr lang="en-ZA" sz="2400" dirty="0" smtClean="0"/>
              <a:t>here).</a:t>
            </a:r>
          </a:p>
          <a:p>
            <a:pPr>
              <a:buFontTx/>
              <a:buChar char="-"/>
            </a:pPr>
            <a:r>
              <a:rPr lang="en-ZA" sz="2400" dirty="0"/>
              <a:t>T</a:t>
            </a:r>
            <a:r>
              <a:rPr lang="en-ZA" sz="2400" dirty="0" smtClean="0"/>
              <a:t>hey </a:t>
            </a:r>
            <a:r>
              <a:rPr lang="en-ZA" sz="2400" dirty="0"/>
              <a:t>can be managed in the huge numbers needed to supply the pollination service to our large-scale commercial crops.  </a:t>
            </a:r>
            <a:endParaRPr lang="en-ZA" sz="2400" dirty="0" smtClean="0"/>
          </a:p>
          <a:p>
            <a:pPr marL="0" indent="0">
              <a:buNone/>
            </a:pPr>
            <a:r>
              <a:rPr lang="en-ZA" sz="2400" dirty="0" smtClean="0"/>
              <a:t>Beekeepers </a:t>
            </a:r>
            <a:r>
              <a:rPr lang="en-ZA" sz="2400" dirty="0"/>
              <a:t>supply the pollination service to growers/farmers, as well as harvest the honey from the bees to bottle and sell.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5013176"/>
            <a:ext cx="4896544" cy="185514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21795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219200"/>
            <a:ext cx="9095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Two sub-species: </a:t>
            </a:r>
            <a:r>
              <a:rPr lang="en-ZA" sz="2400" i="1" dirty="0" err="1" smtClean="0">
                <a:cs typeface="Arial" pitchFamily="34" charset="0"/>
              </a:rPr>
              <a:t>Apis</a:t>
            </a:r>
            <a:r>
              <a:rPr lang="en-ZA" sz="2400" i="1" dirty="0" smtClean="0">
                <a:cs typeface="Arial" pitchFamily="34" charset="0"/>
              </a:rPr>
              <a:t> </a:t>
            </a:r>
            <a:r>
              <a:rPr lang="en-ZA" sz="2400" i="1" dirty="0" err="1" smtClean="0">
                <a:cs typeface="Arial" pitchFamily="34" charset="0"/>
              </a:rPr>
              <a:t>mellifera</a:t>
            </a:r>
            <a:r>
              <a:rPr lang="en-ZA" sz="2400" i="1" dirty="0" smtClean="0">
                <a:cs typeface="Arial" pitchFamily="34" charset="0"/>
              </a:rPr>
              <a:t> </a:t>
            </a:r>
            <a:r>
              <a:rPr lang="en-ZA" sz="2400" i="1" dirty="0" err="1" smtClean="0">
                <a:cs typeface="Arial" pitchFamily="34" charset="0"/>
              </a:rPr>
              <a:t>capensis</a:t>
            </a:r>
            <a:r>
              <a:rPr lang="en-ZA" sz="2400" i="1" dirty="0" smtClean="0">
                <a:cs typeface="Arial" pitchFamily="34" charset="0"/>
              </a:rPr>
              <a:t> </a:t>
            </a:r>
            <a:r>
              <a:rPr lang="en-ZA" sz="2400" dirty="0" smtClean="0">
                <a:cs typeface="Arial" pitchFamily="34" charset="0"/>
              </a:rPr>
              <a:t>and </a:t>
            </a:r>
            <a:r>
              <a:rPr lang="en-ZA" sz="2400" i="1" dirty="0" smtClean="0">
                <a:cs typeface="Arial" pitchFamily="34" charset="0"/>
              </a:rPr>
              <a:t>A.m. scutellata.</a:t>
            </a:r>
          </a:p>
          <a:p>
            <a:pPr marL="180000" indent="-180000">
              <a:spcAft>
                <a:spcPts val="300"/>
              </a:spcAft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Both good pollinators, especially if handled correctly.</a:t>
            </a:r>
          </a:p>
          <a:p>
            <a:pPr marL="180000" indent="-180000">
              <a:spcAft>
                <a:spcPts val="300"/>
              </a:spcAft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Wild &amp; managed populations are </a:t>
            </a:r>
            <a:r>
              <a:rPr lang="en-ZA" sz="2400" dirty="0">
                <a:cs typeface="Arial" pitchFamily="34" charset="0"/>
              </a:rPr>
              <a:t>the same, as they are indigenous </a:t>
            </a:r>
            <a:r>
              <a:rPr lang="en-ZA" sz="2400" dirty="0" smtClean="0">
                <a:cs typeface="Arial" pitchFamily="34" charset="0"/>
              </a:rPr>
              <a:t>honeybees; </a:t>
            </a:r>
            <a:r>
              <a:rPr lang="en-ZA" sz="2400" dirty="0">
                <a:cs typeface="Arial" pitchFamily="34" charset="0"/>
              </a:rPr>
              <a:t>and because beekeepers trap </a:t>
            </a:r>
            <a:r>
              <a:rPr lang="en-ZA" sz="2400" dirty="0" smtClean="0">
                <a:cs typeface="Arial" pitchFamily="34" charset="0"/>
              </a:rPr>
              <a:t>swarms and sometimes managed </a:t>
            </a:r>
            <a:r>
              <a:rPr lang="en-ZA" sz="2400" dirty="0">
                <a:cs typeface="Arial" pitchFamily="34" charset="0"/>
              </a:rPr>
              <a:t>bees swarm off into the </a:t>
            </a:r>
            <a:r>
              <a:rPr lang="en-ZA" sz="2400" dirty="0" smtClean="0">
                <a:cs typeface="Arial" pitchFamily="34" charset="0"/>
              </a:rPr>
              <a:t>wild.</a:t>
            </a:r>
            <a:endParaRPr lang="en-ZA" sz="2400" dirty="0">
              <a:cs typeface="Arial" pitchFamily="34" charset="0"/>
            </a:endParaRP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i="1" dirty="0" smtClean="0">
                <a:cs typeface="Arial" pitchFamily="34" charset="0"/>
              </a:rPr>
              <a:t>Eucalyptus</a:t>
            </a:r>
            <a:r>
              <a:rPr lang="en-US" sz="2400" dirty="0" smtClean="0">
                <a:cs typeface="Arial" pitchFamily="34" charset="0"/>
              </a:rPr>
              <a:t> flowers probably responsible for </a:t>
            </a:r>
            <a:r>
              <a:rPr lang="en-US" sz="2300" dirty="0" smtClean="0">
                <a:cs typeface="Arial" pitchFamily="34" charset="0"/>
              </a:rPr>
              <a:t>&gt;60% </a:t>
            </a:r>
            <a:r>
              <a:rPr lang="en-US" sz="2400" dirty="0" smtClean="0">
                <a:cs typeface="Arial" pitchFamily="34" charset="0"/>
              </a:rPr>
              <a:t>of honey production in South Africa.</a:t>
            </a: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Some beekeepers migrate 2 500km/</a:t>
            </a:r>
            <a:r>
              <a:rPr lang="en-US" sz="2400" dirty="0" err="1" smtClean="0">
                <a:cs typeface="Arial" pitchFamily="34" charset="0"/>
              </a:rPr>
              <a:t>yr</a:t>
            </a:r>
            <a:r>
              <a:rPr lang="en-US" sz="2400" dirty="0" smtClean="0">
                <a:cs typeface="Arial" pitchFamily="34" charset="0"/>
              </a:rPr>
              <a:t>                                                                        following honey flows. </a:t>
            </a: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87% of colonies in W. Cape used for                                                                        commercial pollination (~60k hives).</a:t>
            </a: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‘New’ threats: </a:t>
            </a:r>
            <a:r>
              <a:rPr lang="en-US" sz="2400" i="1" dirty="0" err="1" smtClean="0">
                <a:cs typeface="Arial" pitchFamily="34" charset="0"/>
              </a:rPr>
              <a:t>Varroa</a:t>
            </a:r>
            <a:r>
              <a:rPr lang="en-US" sz="2400" dirty="0" smtClean="0">
                <a:cs typeface="Arial" pitchFamily="34" charset="0"/>
              </a:rPr>
              <a:t> mite, AFB,                                                      pesticides, forage limits, theft…</a:t>
            </a: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SA honeybees populations may not be                                                        as healthy as we believe.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Honeybees in </a:t>
            </a:r>
            <a:r>
              <a:rPr lang="en-US" dirty="0" smtClean="0"/>
              <a:t>South Africa</a:t>
            </a:r>
            <a:endParaRPr lang="en-US" dirty="0"/>
          </a:p>
        </p:txBody>
      </p:sp>
      <p:pic>
        <p:nvPicPr>
          <p:cNvPr id="5" name="Content Placeholder 4" descr="capensis-scutellat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080" y="3912414"/>
            <a:ext cx="3851919" cy="2945585"/>
          </a:xfr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66" y="3922170"/>
            <a:ext cx="1564774" cy="12416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39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ZA" dirty="0"/>
              <a:t>What’s for dinner?  </a:t>
            </a:r>
            <a:br>
              <a:rPr lang="en-ZA" dirty="0"/>
            </a:br>
            <a:r>
              <a:rPr lang="en-ZA" dirty="0"/>
              <a:t>Examples of parts of the plant we eat: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435280" cy="4781128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solidFill>
                  <a:srgbClr val="FF0000"/>
                </a:solidFill>
              </a:rPr>
              <a:t>Flowers</a:t>
            </a:r>
            <a:r>
              <a:rPr lang="en-ZA" sz="3000" dirty="0" smtClean="0"/>
              <a:t>: broccoli, cauliflower.</a:t>
            </a:r>
          </a:p>
          <a:p>
            <a:r>
              <a:rPr lang="en-ZA" sz="3000" b="1" dirty="0" smtClean="0">
                <a:solidFill>
                  <a:srgbClr val="FF33CC"/>
                </a:solidFill>
              </a:rPr>
              <a:t>Fruit</a:t>
            </a:r>
            <a:r>
              <a:rPr lang="en-ZA" sz="3000" dirty="0" smtClean="0"/>
              <a:t>: apple, peach, tomato, cucumber, pumpkin, avocado, watermelon, bean.</a:t>
            </a:r>
          </a:p>
          <a:p>
            <a:r>
              <a:rPr lang="en-ZA" sz="3000" b="1" dirty="0" smtClean="0">
                <a:solidFill>
                  <a:srgbClr val="FFC000"/>
                </a:solidFill>
              </a:rPr>
              <a:t>Stems</a:t>
            </a:r>
            <a:r>
              <a:rPr lang="en-ZA" sz="3000" dirty="0" smtClean="0"/>
              <a:t>: sugar!, asparagus, celery, potatoes (modified stem).</a:t>
            </a:r>
          </a:p>
          <a:p>
            <a:r>
              <a:rPr lang="en-ZA" sz="3000" b="1" dirty="0" smtClean="0">
                <a:solidFill>
                  <a:srgbClr val="00B050"/>
                </a:solidFill>
              </a:rPr>
              <a:t>Leaves</a:t>
            </a:r>
            <a:r>
              <a:rPr lang="en-ZA" sz="3000" dirty="0" smtClean="0"/>
              <a:t>: lettuce, cabbage, tea, Brussels sprouts.</a:t>
            </a:r>
            <a:endParaRPr lang="en-ZA" sz="3000" dirty="0"/>
          </a:p>
          <a:p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Roots</a:t>
            </a:r>
            <a:r>
              <a:rPr lang="en-ZA" sz="3000" dirty="0" smtClean="0"/>
              <a:t>: carrot, sweet potato, radish.</a:t>
            </a:r>
          </a:p>
          <a:p>
            <a:r>
              <a:rPr lang="en-ZA" sz="3000" b="1" dirty="0" smtClean="0">
                <a:solidFill>
                  <a:schemeClr val="accent6">
                    <a:lumMod val="75000"/>
                  </a:schemeClr>
                </a:solidFill>
              </a:rPr>
              <a:t>Seeds</a:t>
            </a:r>
            <a:r>
              <a:rPr lang="en-ZA" sz="3000" dirty="0" smtClean="0"/>
              <a:t>: nuts, maize/corn, peas, rice.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6335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662" y="-281013"/>
            <a:ext cx="1956597" cy="1549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160" y="158133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dirty="0"/>
              <a:t>Know your veg pollination!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6912768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dirty="0"/>
              <a:t>Pollination requirements of vegetables can be discussed according to what part of the plant is eaten: </a:t>
            </a:r>
          </a:p>
          <a:p>
            <a:pPr lvl="0"/>
            <a:r>
              <a:rPr lang="en-ZA" dirty="0"/>
              <a:t>If the ‘vegetable’ is a ‘</a:t>
            </a:r>
            <a:r>
              <a:rPr lang="en-ZA" b="1" dirty="0"/>
              <a:t>fruit</a:t>
            </a:r>
            <a:r>
              <a:rPr lang="en-ZA" dirty="0"/>
              <a:t>’ then pollination is required both for the production of </a:t>
            </a:r>
            <a:r>
              <a:rPr lang="en-ZA" u="sng" dirty="0"/>
              <a:t>the vegetable AND for seed </a:t>
            </a:r>
            <a:r>
              <a:rPr lang="en-ZA" dirty="0" smtClean="0"/>
              <a:t>production; </a:t>
            </a:r>
            <a:r>
              <a:rPr lang="en-ZA" dirty="0"/>
              <a:t>e.g. tomatoes, peppers, eggplant, peas, beans, pumpkins, marrows, butternut, cucumbers, etc.</a:t>
            </a:r>
          </a:p>
          <a:p>
            <a:pPr marL="0" lvl="0" indent="0">
              <a:buNone/>
            </a:pPr>
            <a:endParaRPr lang="en-ZA" dirty="0"/>
          </a:p>
          <a:p>
            <a:pPr lvl="0"/>
            <a:r>
              <a:rPr lang="en-ZA" dirty="0"/>
              <a:t>If the ‘vegetable’ is in the form of </a:t>
            </a:r>
            <a:r>
              <a:rPr lang="en-ZA" b="1" dirty="0"/>
              <a:t>leaves or shoots </a:t>
            </a:r>
            <a:r>
              <a:rPr lang="en-ZA" dirty="0"/>
              <a:t>(e.g. lettuce, cabbage, kohlrabi, broccoli, Brussels sprouts, spinach, Swiss Chard, leeks, </a:t>
            </a:r>
            <a:r>
              <a:rPr lang="en-ZA" dirty="0" smtClean="0"/>
              <a:t>onions, etc.) </a:t>
            </a:r>
            <a:r>
              <a:rPr lang="en-ZA" dirty="0"/>
              <a:t>or is a ‘</a:t>
            </a:r>
            <a:r>
              <a:rPr lang="en-ZA" b="1" dirty="0"/>
              <a:t>storage root</a:t>
            </a:r>
            <a:r>
              <a:rPr lang="en-ZA" dirty="0"/>
              <a:t>’ (e.g. carrots, beetroot, turnip, parsnip, </a:t>
            </a:r>
            <a:r>
              <a:rPr lang="en-ZA" dirty="0" smtClean="0"/>
              <a:t>etc.) </a:t>
            </a:r>
            <a:r>
              <a:rPr lang="en-ZA" dirty="0"/>
              <a:t>then pollination is not required or desired for the production of the </a:t>
            </a:r>
            <a:r>
              <a:rPr lang="en-ZA" dirty="0" smtClean="0"/>
              <a:t>vegetable, </a:t>
            </a:r>
            <a:r>
              <a:rPr lang="en-ZA" dirty="0"/>
              <a:t>but </a:t>
            </a:r>
            <a:r>
              <a:rPr lang="en-ZA" u="sng" dirty="0"/>
              <a:t>ONLY for seed production</a:t>
            </a:r>
            <a:r>
              <a:rPr lang="en-ZA" dirty="0" smtClean="0"/>
              <a:t>.</a:t>
            </a:r>
          </a:p>
          <a:p>
            <a:pPr marL="0" lvl="0" indent="0">
              <a:buNone/>
            </a:pPr>
            <a:endParaRPr lang="en-ZA" dirty="0"/>
          </a:p>
          <a:p>
            <a:pPr lvl="0"/>
            <a:r>
              <a:rPr lang="en-ZA" dirty="0"/>
              <a:t>If the ‘vegetable’ is a ‘</a:t>
            </a:r>
            <a:r>
              <a:rPr lang="en-ZA" b="1" dirty="0"/>
              <a:t>storage stem</a:t>
            </a:r>
            <a:r>
              <a:rPr lang="en-ZA" dirty="0"/>
              <a:t>’ then pollination </a:t>
            </a:r>
            <a:r>
              <a:rPr lang="en-ZA" dirty="0" smtClean="0"/>
              <a:t>                                           is </a:t>
            </a:r>
            <a:r>
              <a:rPr lang="en-ZA" u="sng" dirty="0"/>
              <a:t>not required for EITHER </a:t>
            </a:r>
            <a:r>
              <a:rPr lang="en-ZA" dirty="0"/>
              <a:t>the production of the </a:t>
            </a:r>
            <a:r>
              <a:rPr lang="en-ZA" dirty="0" smtClean="0"/>
              <a:t>                           vegetable </a:t>
            </a:r>
            <a:r>
              <a:rPr lang="en-ZA" dirty="0"/>
              <a:t>or seed because seed is not required for </a:t>
            </a:r>
            <a:r>
              <a:rPr lang="en-ZA" dirty="0" smtClean="0"/>
              <a:t>propagation; </a:t>
            </a:r>
            <a:r>
              <a:rPr lang="en-ZA" dirty="0"/>
              <a:t>e.g. potatoes, Jerusalem </a:t>
            </a:r>
            <a:r>
              <a:rPr lang="en-ZA" dirty="0" smtClean="0"/>
              <a:t>artichokes.</a:t>
            </a:r>
            <a:endParaRPr lang="en-ZA" dirty="0"/>
          </a:p>
        </p:txBody>
      </p:sp>
      <p:pic>
        <p:nvPicPr>
          <p:cNvPr id="2050" name="Picture 2" descr="http://photos2.demandstudios.com/DM-Resize/photos.demandstudios.com/getty/article/83/226/80621099_XS.jpg?h=10000&amp;w=400&amp;keep_ratio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4800" y="0"/>
            <a:ext cx="1219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telegraph.co.uk/multimedia/archive/01294/seeds2_1294847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1359" y="2543175"/>
            <a:ext cx="1897732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bcgoodfood.com/content/knowhow/glossary/jerusalem-artichoke/im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760" y="4854408"/>
            <a:ext cx="2338331" cy="20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588224" y="6215540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35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572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Importance of honeybees &amp; their relationship to our food (draft slides for educators to edit as needed)</vt:lpstr>
      <vt:lpstr>PowerPoint Presentation</vt:lpstr>
      <vt:lpstr>Pollinators and our food</vt:lpstr>
      <vt:lpstr>Honeybees</vt:lpstr>
      <vt:lpstr>Honeybees in South Africa</vt:lpstr>
      <vt:lpstr>What’s for dinner?   Examples of parts of the plant we eat:</vt:lpstr>
      <vt:lpstr>Know your veg pollination!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Pollination Biology</dc:title>
  <dc:creator>Carol Poole</dc:creator>
  <cp:lastModifiedBy>Carol Poole</cp:lastModifiedBy>
  <cp:revision>44</cp:revision>
  <dcterms:created xsi:type="dcterms:W3CDTF">2012-12-12T10:52:03Z</dcterms:created>
  <dcterms:modified xsi:type="dcterms:W3CDTF">2013-04-26T07:26:46Z</dcterms:modified>
</cp:coreProperties>
</file>